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19" r:id="rId2"/>
    <p:sldId id="301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3" r:id="rId14"/>
    <p:sldId id="314" r:id="rId15"/>
    <p:sldId id="315" r:id="rId16"/>
    <p:sldId id="316" r:id="rId17"/>
    <p:sldId id="317" r:id="rId18"/>
    <p:sldId id="318" r:id="rId19"/>
    <p:sldId id="320" r:id="rId20"/>
  </p:sldIdLst>
  <p:sldSz cx="9144000" cy="6858000" type="screen4x3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8900"/>
    <a:srgbClr val="EE8E00"/>
    <a:srgbClr val="FF9900"/>
    <a:srgbClr val="00FF00"/>
    <a:srgbClr val="66FF33"/>
    <a:srgbClr val="3333FF"/>
    <a:srgbClr val="33CC33"/>
    <a:srgbClr val="00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4660"/>
  </p:normalViewPr>
  <p:slideViewPr>
    <p:cSldViewPr>
      <p:cViewPr varScale="1">
        <p:scale>
          <a:sx n="109" d="100"/>
          <a:sy n="109" d="100"/>
        </p:scale>
        <p:origin x="169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3" cy="495348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970" y="0"/>
            <a:ext cx="2921583" cy="495348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r">
              <a:defRPr sz="1200"/>
            </a:lvl1pPr>
          </a:lstStyle>
          <a:p>
            <a:fld id="{E298B820-1639-4DFE-AAF5-DEAC4D5A4301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1235075"/>
            <a:ext cx="444023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04" tIns="45752" rIns="91504" bIns="4575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212" y="4751220"/>
            <a:ext cx="5393690" cy="3887361"/>
          </a:xfrm>
          <a:prstGeom prst="rect">
            <a:avLst/>
          </a:prstGeom>
        </p:spPr>
        <p:txBody>
          <a:bodyPr vert="horz" lIns="91504" tIns="45752" rIns="91504" bIns="4575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21583" cy="495347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970" y="9377317"/>
            <a:ext cx="2921583" cy="495347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r">
              <a:defRPr sz="1200"/>
            </a:lvl1pPr>
          </a:lstStyle>
          <a:p>
            <a:fld id="{76146436-43D5-46B2-AB8A-71FBF2ECF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60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Вакцинация от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</a:t>
            </a:r>
          </a:p>
          <a:p>
            <a:pPr marL="0" indent="0"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врач ГАУЗ СО «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Режевская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ЦРБ»</a:t>
            </a:r>
          </a:p>
          <a:p>
            <a:pPr marL="0" indent="0" algn="ctr">
              <a:buNone/>
            </a:pP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Язвенко </a:t>
            </a:r>
          </a:p>
          <a:p>
            <a:pPr marL="0" indent="0" algn="ctr">
              <a:buNone/>
            </a:pP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Николаевич 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0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836712"/>
            <a:ext cx="1833343" cy="20522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9. Бояться её не стоит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65492"/>
            <a:ext cx="5770984" cy="5199812"/>
          </a:xfrm>
        </p:spPr>
        <p:txBody>
          <a:bodyPr>
            <a:normAutofit/>
          </a:bodyPr>
          <a:lstStyle/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(+)  Вакцина такая же как от гриппа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Случаев осложнения не больше чем от обыкновенной вакцины т.е. минимальное количество.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Большой опыт создания вакцин. Я доверяю нашим учёным. Советская школа считается лучшей в мире.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Стойкий и длительный иммунитет.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Завершен цикл испытаний. Более  1,5 млн. привитых в России. 7 тыс. в Свердловской области. Осложнений нет.</a:t>
            </a:r>
          </a:p>
          <a:p>
            <a:pPr lvl="0"/>
            <a:r>
              <a:rPr lang="ru-RU" sz="2200" b="1" i="1" u="sng" dirty="0" smtClean="0">
                <a:latin typeface="Times New Roman" pitchFamily="18" charset="0"/>
                <a:cs typeface="Times New Roman" pitchFamily="18" charset="0"/>
              </a:rPr>
              <a:t>У каждого теперь появился Выбор – ждать когда заболеть </a:t>
            </a:r>
            <a:r>
              <a:rPr lang="ru-RU" sz="2200" b="1" i="1" u="sng" dirty="0" err="1" smtClean="0">
                <a:latin typeface="Times New Roman" pitchFamily="18" charset="0"/>
                <a:cs typeface="Times New Roman" pitchFamily="18" charset="0"/>
              </a:rPr>
              <a:t>Ковид</a:t>
            </a:r>
            <a:r>
              <a:rPr lang="ru-RU" sz="2200" b="1" i="1" u="sng" dirty="0" smtClean="0">
                <a:latin typeface="Times New Roman" pitchFamily="18" charset="0"/>
                <a:cs typeface="Times New Roman" pitchFamily="18" charset="0"/>
              </a:rPr>
              <a:t> или привиться и не заболеть.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10. ИНФОРМАЦИЯ О ВАКЦИНЕ: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363272" cy="5544616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«Гам –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КОВИД-Вак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» это "СПУТНИК -V"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Иммунитет от </a:t>
            </a:r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8 месяцев до 2 лет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Эффективность </a:t>
            </a:r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92%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Полностью безопасна. Заболеть от прививки КОВИД полностью исключено, так как в её составе нет живого носителя КОВИД.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Хранение в виде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замороженного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раствора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18 С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Размораживание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при комнатной температуре </a:t>
            </a:r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15-20 минут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Флакон на </a:t>
            </a:r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5 доз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Хранение после вскрытия не более </a:t>
            </a:r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2х часов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Только внутримышечно в дельтовидную мышцу плеча.</a:t>
            </a:r>
          </a:p>
          <a:p>
            <a:pPr lvl="0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Компонент – I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Компонент –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вводят через 21 день после первого компонента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Гуморальный и клеточный иммунитет формируется </a:t>
            </a:r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на 42 день.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Взрослым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u="sng" dirty="0" smtClean="0"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-60+ лет.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Срок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выработки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иммунитета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u="sng" dirty="0" smtClean="0">
                <a:latin typeface="Times New Roman" pitchFamily="18" charset="0"/>
                <a:cs typeface="Times New Roman" pitchFamily="18" charset="0"/>
              </a:rPr>
              <a:t>42 </a:t>
            </a:r>
            <a:r>
              <a:rPr lang="en-US" sz="2200" b="1" u="sng" dirty="0" err="1" smtClean="0">
                <a:latin typeface="Times New Roman" pitchFamily="18" charset="0"/>
                <a:cs typeface="Times New Roman" pitchFamily="18" charset="0"/>
              </a:rPr>
              <a:t>после</a:t>
            </a:r>
            <a:r>
              <a:rPr lang="en-US" sz="2200" b="1" u="sng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200" b="1" u="sng" dirty="0" err="1" smtClean="0">
                <a:latin typeface="Times New Roman" pitchFamily="18" charset="0"/>
                <a:cs typeface="Times New Roman" pitchFamily="18" charset="0"/>
              </a:rPr>
              <a:t>этапа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11. ПРОТИВОПОКАЗАНИЯ:    (практически нет)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28"/>
            <a:ext cx="5266928" cy="4664568"/>
          </a:xfrm>
        </p:spPr>
        <p:txBody>
          <a:bodyPr>
            <a:normAutofit/>
          </a:bodyPr>
          <a:lstStyle/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Тяжелые аллергические реакции в анамнезе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Острые заболевания ( инфекционные и не инфекционные). Только через 2-4 недели после выздоровления.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Обострения хронических заболеваний .Только через 2-4 недели после начала ремиссии.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Беременность и период грудного вскармливания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924944"/>
            <a:ext cx="2625756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12. КТО ПРИВИВАЕТСЯ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0420" y="1052736"/>
            <a:ext cx="8504067" cy="2808312"/>
          </a:xfrm>
        </p:spPr>
        <p:txBody>
          <a:bodyPr/>
          <a:lstStyle/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Лица  с 18-60+ лет не болевшие КОВИД и не имеющие антител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Не имеющие противопоказаний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Переболевшие КОВИД спустя 6 месяцев и не имеющих антитела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Имеются приоритеты входит в «Национальный календарь прививок»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ПРИОРИТЕТЫ: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356992"/>
            <a:ext cx="4617582" cy="3264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366" y="975065"/>
            <a:ext cx="5179993" cy="3174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13. НЕ ПРИВИВАЮТСЯ: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4509120"/>
            <a:ext cx="8229600" cy="1900808"/>
          </a:xfrm>
        </p:spPr>
        <p:txBody>
          <a:bodyPr>
            <a:normAutofit/>
          </a:bodyPr>
          <a:lstStyle/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Перенёсшие КОВИД в течении 6 месяцев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имеющие антитела в анализах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Имеющие температуру на момент вакцинации выше 37С</a:t>
            </a:r>
            <a:endParaRPr lang="ru-RU" sz="2200" dirty="0"/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Заболевшие КОВИД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284984"/>
            <a:ext cx="3872859" cy="3366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14. ВОЗМОЖНЫЕ ОСЛОЖНЕНИЯ (Только 1-3 сутки)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64903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Небольшой озноб,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Повышение температуры тела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Слабость 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Ломота в суставах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Общее недомогание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Головная боль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Аллергическая реакция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924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15. Вакцинация против КОВИД не отменяет для привитого пациента необходимость носить маску и перчатки, а также соблюдать социальную дистанцию (т.к. 8% эффекта от прививки может не быть)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876"/>
            <a:ext cx="8229600" cy="2554287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662611"/>
            <a:ext cx="2736304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662611"/>
            <a:ext cx="2774264" cy="2792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9310"/>
            <a:ext cx="8229600" cy="243385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16. Организация вакцинации в коллективе:</a:t>
            </a: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6205"/>
            <a:ext cx="6203032" cy="5904657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 smtClean="0"/>
          </a:p>
          <a:p>
            <a:pPr lvl="0"/>
            <a:r>
              <a:rPr lang="ru-RU" sz="8800" b="1" u="sng" dirty="0" smtClean="0">
                <a:latin typeface="Times New Roman" pitchFamily="18" charset="0"/>
                <a:cs typeface="Times New Roman" pitchFamily="18" charset="0"/>
              </a:rPr>
              <a:t>Бесплатная для всех</a:t>
            </a:r>
            <a:endParaRPr lang="ru-RU" sz="8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Разъяснительная работа с коллективом. Начата  </a:t>
            </a:r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>активная </a:t>
            </a:r>
            <a:r>
              <a:rPr lang="ru-RU" sz="8800" b="1" dirty="0" err="1" smtClean="0">
                <a:latin typeface="Times New Roman" pitchFamily="18" charset="0"/>
                <a:cs typeface="Times New Roman" pitchFamily="18" charset="0"/>
              </a:rPr>
              <a:t>антипрививочная</a:t>
            </a:r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> компания</a:t>
            </a: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 (как с масками). У нас есть все шансы повторно "наступить на грабли".</a:t>
            </a:r>
          </a:p>
          <a:p>
            <a:pPr lvl="0"/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b="1" u="sng" dirty="0" smtClean="0">
                <a:latin typeface="Times New Roman" pitchFamily="18" charset="0"/>
                <a:cs typeface="Times New Roman" pitchFamily="18" charset="0"/>
              </a:rPr>
              <a:t>Составить списки желающих привиться.</a:t>
            </a:r>
            <a:endParaRPr lang="ru-RU" sz="8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 Проведение обследования на наличие антител не обязательно.</a:t>
            </a:r>
          </a:p>
          <a:p>
            <a:pPr lvl="0"/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Направить списки в ЦРБ.</a:t>
            </a:r>
          </a:p>
          <a:p>
            <a:pPr lvl="0"/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Проведение первой прививки:</a:t>
            </a:r>
          </a:p>
          <a:p>
            <a:pPr marL="432000" indent="342900">
              <a:buNone/>
            </a:pP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- Организованно по 5 чел. (1 флакон) прийти в центр прививки (не как с гриппом)</a:t>
            </a:r>
          </a:p>
          <a:p>
            <a:pPr marL="432000" indent="342900">
              <a:buNone/>
            </a:pP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- Заполнение анкеты</a:t>
            </a:r>
          </a:p>
          <a:p>
            <a:pPr marL="432000" indent="342900">
              <a:buNone/>
            </a:pP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- Заполнение информированного добровольного согласия</a:t>
            </a:r>
          </a:p>
          <a:p>
            <a:pPr marL="432000" indent="342900">
              <a:buNone/>
            </a:pP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- Получить памятку с информационным материалом</a:t>
            </a:r>
          </a:p>
          <a:p>
            <a:pPr marL="432000" indent="342900">
              <a:buNone/>
            </a:pP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- Сделать прививку</a:t>
            </a:r>
          </a:p>
          <a:p>
            <a:pPr marL="432000" indent="342900">
              <a:buNone/>
            </a:pP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- Наблюдаться 3 дня</a:t>
            </a:r>
          </a:p>
          <a:p>
            <a:pPr lvl="0"/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Проведение второй прививки.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628800"/>
            <a:ext cx="2507312" cy="3789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214314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17.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Необходимо беречься 42 дня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Возможно заболевание КОВИД в период проведения вакцинации т.к. иммунитет выработается только на 42 день.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780928"/>
            <a:ext cx="4968552" cy="378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269173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b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здоровы!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172819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761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Вакцинация от </a:t>
            </a:r>
            <a:r>
              <a:rPr lang="ru-RU" sz="3600" b="1" dirty="0" err="1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ковид</a:t>
            </a:r>
            <a:r>
              <a:rPr lang="ru-RU" sz="3600" b="1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а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b="1" dirty="0"/>
          </a:p>
        </p:txBody>
      </p:sp>
      <p:sp>
        <p:nvSpPr>
          <p:cNvPr id="7" name="Текст 6"/>
          <p:cNvSpPr>
            <a:spLocks noGrp="1"/>
          </p:cNvSpPr>
          <p:nvPr>
            <p:ph idx="1"/>
          </p:nvPr>
        </p:nvSpPr>
        <p:spPr>
          <a:xfrm>
            <a:off x="2483768" y="1678520"/>
            <a:ext cx="6264696" cy="1008112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Ситуация с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ковид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Режевском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районе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22435"/>
            <a:ext cx="2232248" cy="2604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4" descr="C:\Users\Lyuba\Desktop\картинки ковид\EfIkk35X0AIXEu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112" y="4581128"/>
            <a:ext cx="3430298" cy="19288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56717" y="3645024"/>
            <a:ext cx="49685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Существует ряд заблуждений: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точно болеть не буду.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Защищаться не обязательно. Все меры защиты не эффективны.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Ничего делать не надо. Эпидемия скоро закончится - САМА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196752"/>
            <a:ext cx="2652274" cy="2151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Развеять эти заблуждения</a:t>
            </a:r>
            <a:r>
              <a:rPr lang="ru-RU" sz="3200" b="1" dirty="0" smtClean="0"/>
              <a:t>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95836"/>
            <a:ext cx="5904656" cy="5307502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«Я точно болеть не буду»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- Переболеть должны все (не менее 60-70% или 30 000 чел в Реже). Вопрос когда. Это закон эпидемии. </a:t>
            </a:r>
          </a:p>
          <a:p>
            <a:pPr lvl="0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«Защищаться не обязательно. Все меры защиты не эффективны.»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- Эффективны. Кто защищается – не болеют ( инфекционисты). Кто не защищаются болеют гарантированно. Чёткая зависимость от приверженности населения к карантинным мероприятиям населения. Америка и Испания – Китай. Артемовск - Реж</a:t>
            </a:r>
          </a:p>
          <a:p>
            <a:pPr lvl="0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«Ничего делать не надо. Эпидемия скоро закончится – САМА»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- Сама не закончится. Ждем уже почти год – лучше не становится, только хуже. Нужен коллективный иммунитет – не менее 60-70% переболевших.</a:t>
            </a:r>
          </a:p>
          <a:p>
            <a:r>
              <a:rPr lang="ru-RU" sz="4400" b="1" u="sng" dirty="0" smtClean="0">
                <a:latin typeface="Times New Roman" pitchFamily="18" charset="0"/>
                <a:cs typeface="Times New Roman" pitchFamily="18" charset="0"/>
              </a:rPr>
              <a:t>Победить </a:t>
            </a:r>
            <a:r>
              <a:rPr lang="ru-RU" sz="4400" b="1" u="sng" dirty="0" err="1" smtClean="0">
                <a:latin typeface="Times New Roman" pitchFamily="18" charset="0"/>
                <a:cs typeface="Times New Roman" pitchFamily="18" charset="0"/>
              </a:rPr>
              <a:t>ковид</a:t>
            </a:r>
            <a:r>
              <a:rPr lang="ru-RU" sz="4400" b="1" u="sng" dirty="0" smtClean="0">
                <a:latin typeface="Times New Roman" pitchFamily="18" charset="0"/>
                <a:cs typeface="Times New Roman" pitchFamily="18" charset="0"/>
              </a:rPr>
              <a:t> можно только одним способом – создать  коллективный иммунитет</a:t>
            </a:r>
            <a:r>
              <a:rPr lang="ru-RU" sz="5100" b="1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5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797" y="4035112"/>
            <a:ext cx="1939032" cy="2237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23436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3600" dirty="0" smtClean="0"/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Что такое иммунитет?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1" y="836712"/>
            <a:ext cx="7488832" cy="5832648"/>
          </a:xfrm>
        </p:spPr>
        <p:txBody>
          <a:bodyPr>
            <a:normAutofit fontScale="70000" lnSpcReduction="20000"/>
          </a:bodyPr>
          <a:lstStyle/>
          <a:p>
            <a:pPr lvl="1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Иммунитет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наличие защитных антител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(защиты)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у человека на конкретную инфекцию. 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такое Антитела?</a:t>
            </a:r>
          </a:p>
          <a:p>
            <a:pPr lvl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Антитела-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 защитные белки которые вырабатываются иммунной системой организма для уничтожения вируса (убийцы Вируса, сторожевые клетки).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Их выработка начинается при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внедрении вируса,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который содержит на своей поверхности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специфические антигены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такое Антиген?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Антиген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это вещество которое входит в состав вируса и запускает выработку антител. У каждого вируса он свой.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А/Т+А/Г= иммунологическая реакция = убивает вирус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А/Т остаются в организме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после вируса и в случае повторного появления вируса в организме сразу начинают убивать вирус – болезнь не развивается или развивается в легкой форме. Это называется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иммунитет.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684" y="1027051"/>
            <a:ext cx="1652411" cy="1429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48"/>
            <a:ext cx="8229600" cy="58864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4. Что такое коллективный иммунитет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3401615"/>
            <a:ext cx="8301608" cy="3456385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Коллективный иммунитет - наличие антител у 60% населения.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Два  способа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получения коллективного иммунитета:</a:t>
            </a:r>
          </a:p>
          <a:p>
            <a:pPr lvl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Всем переболеть 60% (28 000 чел в Реже)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ковид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Тем кто не переболел – сделать прививки (вакцинация).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Часть переболела  + остальные делают прививки (Вакцинация) = Коллективный иммунитет – эпидемия закончится.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3728" y="620688"/>
            <a:ext cx="4896544" cy="2728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967007"/>
            <a:ext cx="1578418" cy="1578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5173116"/>
            <a:ext cx="1860624" cy="1571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010" y="188640"/>
            <a:ext cx="8229600" cy="55098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5. Получение иммунитета через болезнь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739624"/>
            <a:ext cx="8467090" cy="4561584"/>
          </a:xfrm>
        </p:spPr>
        <p:txBody>
          <a:bodyPr>
            <a:normAutofit fontScale="77500" lnSpcReduction="20000"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Ковид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попадает в организм и начинает его разрушать.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Имунная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система с ним борется путем выработки антител. После выздоровления антитела остаются и в случае повторного заражения уже борются с КОВИД.</a:t>
            </a: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(+)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60-70% в легкой 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безсимптомной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форме</a:t>
            </a: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(-)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30-40% в средней и тяжёлой форме. Те кто переболел и выжил считают, что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они побывали в АДУ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Высокая летальность т.к. вирус утяжеляет течение хронических заболеваний.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Остаются тяжёлые последствия после КОВИД , которые пока до конца не изучены.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Заболевший КОВИД опасность для окружающих. Проблема для родственников.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стойкий иммунитет. Уже есть случаи повторного заражения КОВИД.</a:t>
            </a:r>
          </a:p>
          <a:p>
            <a:pPr lvl="0"/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Слишком дорогая цена за иммунитет.</a:t>
            </a:r>
            <a:endParaRPr lang="ru-RU" sz="28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6. Получение иммунитета через вакцинацию</a:t>
            </a:r>
            <a:r>
              <a:rPr lang="ru-RU" sz="3200" b="1" dirty="0" smtClean="0"/>
              <a:t>:</a:t>
            </a:r>
            <a:br>
              <a:rPr lang="ru-RU" sz="3200" b="1" dirty="0" smtClean="0"/>
            </a:b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Вакцинирование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искусственная выработка иммунитета с помощью вакцины, без перенесённого заболевания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140968"/>
            <a:ext cx="5508104" cy="3103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149080"/>
            <a:ext cx="3869114" cy="2579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7. Как действует вакцина.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142" y="764812"/>
            <a:ext cx="8229600" cy="3185489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вакцине нет вируса. 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Там содержится только часть убитого вируса КОВИД в котором присутствует антиген. 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 антиген  вируса КОВИД  в организме вырабатываются антитела и формируется иммунитет (защита от внедрённого вируса)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случае заражения, когда вирус попадает в организм его уже «ждут» А/Т , которые сразу его начинают уничтожать. Болезнь не начинается или протекает в лёгкой форме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348880"/>
            <a:ext cx="5742115" cy="3671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8. Люди опасаются ставить вакцину от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ковид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Потому что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она – новая.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Всё новое настораживает</a:t>
            </a:r>
          </a:p>
          <a:p>
            <a:pPr marL="0" indent="0">
              <a:buNone/>
            </a:pP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2992</TotalTime>
  <Words>899</Words>
  <Application>Microsoft Office PowerPoint</Application>
  <PresentationFormat>Экран (4:3)</PresentationFormat>
  <Paragraphs>115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Тема Office</vt:lpstr>
      <vt:lpstr>Вакцинация от COVID-19</vt:lpstr>
      <vt:lpstr> Вакцинация от ковида </vt:lpstr>
      <vt:lpstr>Развеять эти заблуждения:</vt:lpstr>
      <vt:lpstr> 3. Что такое иммунитет? </vt:lpstr>
      <vt:lpstr>4. Что такое коллективный иммунитет</vt:lpstr>
      <vt:lpstr> 5. Получение иммунитета через болезнь: </vt:lpstr>
      <vt:lpstr> 6. Получение иммунитета через вакцинацию: </vt:lpstr>
      <vt:lpstr> 7. Как действует вакцина. </vt:lpstr>
      <vt:lpstr>8. Люди опасаются ставить вакцину от ковид.</vt:lpstr>
      <vt:lpstr>9. Бояться её не стоит</vt:lpstr>
      <vt:lpstr> 10. ИНФОРМАЦИЯ О ВАКЦИНЕ: </vt:lpstr>
      <vt:lpstr> 11. ПРОТИВОПОКАЗАНИЯ:    (практически нет) </vt:lpstr>
      <vt:lpstr> 12. КТО ПРИВИВАЕТСЯ </vt:lpstr>
      <vt:lpstr> 13. НЕ ПРИВИВАЮТСЯ: </vt:lpstr>
      <vt:lpstr> 14. ВОЗМОЖНЫЕ ОСЛОЖНЕНИЯ (Только 1-3 сутки) </vt:lpstr>
      <vt:lpstr>15. Вакцинация против КОВИД не отменяет для привитого пациента необходимость носить маску и перчатки, а также соблюдать социальную дистанцию (т.к. 8% эффекта от прививки может не быть)</vt:lpstr>
      <vt:lpstr>16. Организация вакцинации в коллективе: </vt:lpstr>
      <vt:lpstr>17. Необходимо беречься 42 дня Возможно заболевание КОВИД в период проведения вакцинации т.к. иммунитет выработается только на 42 день.</vt:lpstr>
      <vt:lpstr>Спасибо за внимание!   Будьте здоровы!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Отдел экологической безопасности</dc:title>
  <dc:creator>Макроносова Н.А.</dc:creator>
  <cp:lastModifiedBy>Мясоедова Любовь Александровна</cp:lastModifiedBy>
  <cp:revision>257</cp:revision>
  <cp:lastPrinted>2019-01-25T10:03:32Z</cp:lastPrinted>
  <dcterms:created xsi:type="dcterms:W3CDTF">2016-02-05T03:16:48Z</dcterms:created>
  <dcterms:modified xsi:type="dcterms:W3CDTF">2021-01-22T06:30:09Z</dcterms:modified>
</cp:coreProperties>
</file>